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16/07/2025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fsb.org/uploads/P101224-1.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FCA MiFID II data.</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 data (SMMD)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Latest data are as of 26 June 2025. SMMD data and the sector classification are reviewed on an ongoing basis in order to continuously improve the quality and coverage of the data set.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799930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New policy developments are in </a:t>
            </a:r>
            <a:r>
              <a:rPr lang="en-GB" sz="1800" b="1" dirty="0">
                <a:effectLst/>
                <a:latin typeface="Arial" panose="020B0604020202020204" pitchFamily="34" charset="0"/>
                <a:ea typeface="Calibri" panose="020F0502020204030204" pitchFamily="34" charset="0"/>
                <a:cs typeface="Calibri" panose="020F0502020204030204" pitchFamily="34" charset="0"/>
              </a:rPr>
              <a:t>bold</a:t>
            </a:r>
            <a:r>
              <a:rPr lang="en-GB" sz="1800" dirty="0">
                <a:effectLst/>
                <a:latin typeface="Arial" panose="020B0604020202020204" pitchFamily="34" charset="0"/>
                <a:ea typeface="Calibri" panose="020F0502020204030204" pitchFamily="34" charset="0"/>
                <a:cs typeface="Calibri" panose="020F0502020204030204" pitchFamily="34" charset="0"/>
              </a:rPr>
              <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Liquidity Preparedness for Margin and Collateral Calls: Final report</a:t>
            </a:r>
            <a:r>
              <a:rPr lang="en-GB" sz="1800" dirty="0">
                <a:effectLst/>
                <a:latin typeface="Arial" panose="020B0604020202020204" pitchFamily="34" charset="0"/>
                <a:ea typeface="Calibri" panose="020F0502020204030204" pitchFamily="34" charset="0"/>
                <a:cs typeface="Calibri" panose="020F0502020204030204" pitchFamily="34" charset="0"/>
              </a:rPr>
              <a:t>, FSB (2024).</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31062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boxd_chta_a"/><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hyperlink" Target="#boxd_chta_a"/><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199" y="1752600"/>
            <a:ext cx="7206344" cy="3735387"/>
          </a:xfrm>
        </p:spPr>
        <p:txBody>
          <a:bodyPr/>
          <a:lstStyle/>
          <a:p>
            <a:r>
              <a:rPr lang="en-GB" b="0" dirty="0"/>
              <a:t>Financial Stability Report</a:t>
            </a:r>
            <a:br>
              <a:rPr lang="en-GB" b="0" dirty="0"/>
            </a:br>
            <a:r>
              <a:rPr lang="en-GB" b="0" dirty="0"/>
              <a:t>July 2025</a:t>
            </a:r>
          </a:p>
          <a:p>
            <a:r>
              <a:rPr lang="en-GB" b="0" dirty="0"/>
              <a:t>Section 6: The resilience of market-based finance </a:t>
            </a:r>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91857" y="250910"/>
            <a:ext cx="12100143" cy="1292662"/>
          </a:xfrm>
          <a:prstGeom prst="rect">
            <a:avLst/>
          </a:prstGeom>
          <a:noFill/>
        </p:spPr>
        <p:txBody>
          <a:bodyPr wrap="square" rtlCol="0">
            <a:spAutoFit/>
          </a:bodyPr>
          <a:lstStyle/>
          <a:p>
            <a:r>
              <a:rPr lang="en-GB" sz="2700" b="1" dirty="0">
                <a:solidFill>
                  <a:srgbClr val="12273F"/>
                </a:solidFill>
                <a:latin typeface="Century Gothic" panose="020B0502020202020204" pitchFamily="34" charset="0"/>
                <a:ea typeface="+mj-ea"/>
                <a:cs typeface="+mj-cs"/>
              </a:rPr>
              <a:t>Chart 6.1: UK core markets continued to function in an orderly way, with gilt trading volumes reaching their highest levels since the LDI episode</a:t>
            </a:r>
            <a:br>
              <a:rPr lang="en-GB" dirty="0"/>
            </a:br>
            <a:r>
              <a:rPr lang="en-GB" sz="2400" dirty="0">
                <a:solidFill>
                  <a:srgbClr val="12273F"/>
                </a:solidFill>
                <a:latin typeface="Century Gothic" panose="020B0502020202020204" pitchFamily="34" charset="0"/>
                <a:ea typeface="+mj-ea"/>
                <a:cs typeface="+mj-cs"/>
              </a:rPr>
              <a:t>Weekly gilt volumes across sectors</a:t>
            </a:r>
            <a:endParaRPr lang="en-GB" sz="2400" baseline="30000" dirty="0">
              <a:solidFill>
                <a:srgbClr val="12273F"/>
              </a:solidFill>
              <a:latin typeface="Century Gothic" panose="020B0502020202020204" pitchFamily="34" charset="0"/>
              <a:ea typeface="+mj-ea"/>
              <a:cs typeface="+mj-cs"/>
            </a:endParaRPr>
          </a:p>
        </p:txBody>
      </p:sp>
      <p:pic>
        <p:nvPicPr>
          <p:cNvPr id="5" name="Picture 4" descr="A screen shot of a graph&#10;&#10;AI-generated content may be incorrect.">
            <a:extLst>
              <a:ext uri="{FF2B5EF4-FFF2-40B4-BE49-F238E27FC236}">
                <a16:creationId xmlns:a16="http://schemas.microsoft.com/office/drawing/2014/main" id="{5944ED69-20E5-623B-E28A-84912A7D3E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1973" y="1543572"/>
            <a:ext cx="7428053" cy="5063518"/>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6.2: Hedge fund net gilt repo borrowing continues to rise, outpacing other sectors and highlighting the growing role of leverage in core markets</a:t>
            </a:r>
            <a:br>
              <a:rPr lang="en-GB" dirty="0"/>
            </a:br>
            <a:r>
              <a:rPr lang="en-GB" sz="2400" dirty="0">
                <a:solidFill>
                  <a:srgbClr val="12273F"/>
                </a:solidFill>
                <a:latin typeface="Century Gothic" panose="020B0502020202020204" pitchFamily="34" charset="0"/>
                <a:ea typeface="+mj-ea"/>
                <a:cs typeface="+mj-cs"/>
              </a:rPr>
              <a:t>Net repo positioning across non-bank sectors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p:txBody>
      </p:sp>
      <p:pic>
        <p:nvPicPr>
          <p:cNvPr id="5" name="Picture 4" descr="Hegde fund net borrowing in the repo market has risen significantly since the start of 2024, outpacing other sectors. ">
            <a:extLst>
              <a:ext uri="{FF2B5EF4-FFF2-40B4-BE49-F238E27FC236}">
                <a16:creationId xmlns:a16="http://schemas.microsoft.com/office/drawing/2014/main" id="{1796A607-0186-A56E-AB42-4B6547CE130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1182" y="2171503"/>
            <a:ext cx="11249635" cy="4455932"/>
          </a:xfrm>
          <a:prstGeom prst="rect">
            <a:avLst/>
          </a:prstGeom>
        </p:spPr>
      </p:pic>
    </p:spTree>
    <p:extLst>
      <p:ext uri="{BB962C8B-B14F-4D97-AF65-F5344CB8AC3E}">
        <p14:creationId xmlns:p14="http://schemas.microsoft.com/office/powerpoint/2010/main" val="3460332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Table 6.A: Overview of progress on building resilience against key vulnerabilities in MBF domestically and internationally</a:t>
            </a:r>
            <a:r>
              <a:rPr kumimoji="0" lang="en-GB" sz="2400" b="0" i="0" u="none" strike="noStrike" kern="1200" cap="none" spc="0" normalizeH="0" baseline="30000" noProof="0" dirty="0">
                <a:ln>
                  <a:noFill/>
                </a:ln>
                <a:solidFill>
                  <a:srgbClr val="12273F"/>
                </a:solidFill>
                <a:effectLst/>
                <a:uLnTx/>
                <a:uFillTx/>
                <a:latin typeface="Century Gothic" panose="020B0502020202020204" pitchFamily="34" charset="0"/>
                <a:ea typeface="+mn-ea"/>
                <a:cs typeface="+mn-cs"/>
              </a:rPr>
              <a:t> </a:t>
            </a:r>
            <a:r>
              <a:rPr kumimoji="0" lang="en-GB" sz="2800" b="1" i="0" u="none" strike="noStrike" kern="1200" cap="none" spc="0" normalizeH="0" baseline="30000" noProof="0" dirty="0">
                <a:ln>
                  <a:noFill/>
                </a:ln>
                <a:solidFill>
                  <a:srgbClr val="12273F"/>
                </a:solidFill>
                <a:effectLst/>
                <a:uLnTx/>
                <a:uFillTx/>
                <a:latin typeface="Century Gothic" panose="020B0502020202020204" pitchFamily="34" charset="0"/>
                <a:ea typeface="+mn-ea"/>
                <a:cs typeface="+mn-cs"/>
              </a:rPr>
              <a:t>(</a:t>
            </a:r>
            <a:r>
              <a:rPr kumimoji="0" lang="en-GB" sz="2800" b="1" i="0" u="none" strike="noStrike" kern="1200" cap="none" spc="0" normalizeH="0" baseline="30000" noProof="0" dirty="0">
                <a:ln>
                  <a:noFill/>
                </a:ln>
                <a:solidFill>
                  <a:srgbClr val="12273F"/>
                </a:solidFill>
                <a:effectLst/>
                <a:uLnTx/>
                <a:uFillTx/>
                <a:latin typeface="Century Gothic" panose="020B0502020202020204" pitchFamily="34" charset="0"/>
                <a:ea typeface="+mn-ea"/>
                <a:cs typeface="+mn-cs"/>
                <a:hlinkClick r:id="rId3" action="ppaction://hlinkfile">
                  <a:extLst>
                    <a:ext uri="{A12FA001-AC4F-418D-AE19-62706E023703}">
                      <ahyp:hlinkClr xmlns:ahyp="http://schemas.microsoft.com/office/drawing/2018/hyperlinkcolor" val="tx"/>
                    </a:ext>
                  </a:extLst>
                </a:hlinkClick>
              </a:rPr>
              <a:t>a</a:t>
            </a:r>
            <a:r>
              <a:rPr kumimoji="0" lang="en-GB" sz="2800" b="1" i="0" u="none" strike="noStrike" kern="1200" cap="none" spc="0" normalizeH="0" baseline="30000" noProof="0" dirty="0">
                <a:ln>
                  <a:noFill/>
                </a:ln>
                <a:solidFill>
                  <a:srgbClr val="12273F"/>
                </a:solidFill>
                <a:effectLst/>
                <a:uLnTx/>
                <a:uFillTx/>
                <a:latin typeface="Century Gothic" panose="020B0502020202020204" pitchFamily="34" charset="0"/>
                <a:ea typeface="+mn-ea"/>
                <a:cs typeface="+mn-cs"/>
              </a:rPr>
              <a:t>)</a:t>
            </a:r>
            <a:br>
              <a:rPr lang="en-GB" dirty="0"/>
            </a:br>
            <a:endParaRPr lang="en-GB" sz="2400" baseline="30000" dirty="0">
              <a:solidFill>
                <a:srgbClr val="12273F"/>
              </a:solidFill>
              <a:latin typeface="Century Gothic" panose="020B0502020202020204" pitchFamily="34" charset="0"/>
              <a:ea typeface="+mj-ea"/>
              <a:cs typeface="+mj-cs"/>
            </a:endParaRPr>
          </a:p>
        </p:txBody>
      </p:sp>
      <p:grpSp>
        <p:nvGrpSpPr>
          <p:cNvPr id="11" name="Group 10">
            <a:extLst>
              <a:ext uri="{FF2B5EF4-FFF2-40B4-BE49-F238E27FC236}">
                <a16:creationId xmlns:a16="http://schemas.microsoft.com/office/drawing/2014/main" id="{989A8354-FD36-53C9-906E-5E91D1A01926}"/>
              </a:ext>
            </a:extLst>
          </p:cNvPr>
          <p:cNvGrpSpPr/>
          <p:nvPr/>
        </p:nvGrpSpPr>
        <p:grpSpPr>
          <a:xfrm>
            <a:off x="1110000" y="1724088"/>
            <a:ext cx="9972000" cy="4968000"/>
            <a:chOff x="697150" y="1980596"/>
            <a:chExt cx="6378281" cy="3292064"/>
          </a:xfrm>
        </p:grpSpPr>
        <p:pic>
          <p:nvPicPr>
            <p:cNvPr id="12" name="Picture 11">
              <a:extLst>
                <a:ext uri="{FF2B5EF4-FFF2-40B4-BE49-F238E27FC236}">
                  <a16:creationId xmlns:a16="http://schemas.microsoft.com/office/drawing/2014/main" id="{2259AC90-2EFE-4A4A-443F-529E7308E97E}"/>
                </a:ext>
              </a:extLst>
            </p:cNvPr>
            <p:cNvPicPr>
              <a:picLocks noChangeAspect="1"/>
            </p:cNvPicPr>
            <p:nvPr/>
          </p:nvPicPr>
          <p:blipFill>
            <a:blip r:embed="rId4"/>
            <a:stretch>
              <a:fillRect/>
            </a:stretch>
          </p:blipFill>
          <p:spPr>
            <a:xfrm>
              <a:off x="697150" y="1980596"/>
              <a:ext cx="3010161" cy="3151143"/>
            </a:xfrm>
            <a:prstGeom prst="rect">
              <a:avLst/>
            </a:prstGeom>
          </p:spPr>
        </p:pic>
        <p:grpSp>
          <p:nvGrpSpPr>
            <p:cNvPr id="13" name="Group 12">
              <a:extLst>
                <a:ext uri="{FF2B5EF4-FFF2-40B4-BE49-F238E27FC236}">
                  <a16:creationId xmlns:a16="http://schemas.microsoft.com/office/drawing/2014/main" id="{9EEC1A2F-56A8-A588-364B-2FFBC3F51C6C}"/>
                </a:ext>
              </a:extLst>
            </p:cNvPr>
            <p:cNvGrpSpPr/>
            <p:nvPr/>
          </p:nvGrpSpPr>
          <p:grpSpPr>
            <a:xfrm>
              <a:off x="4058192" y="1980596"/>
              <a:ext cx="3017239" cy="3292064"/>
              <a:chOff x="5099592" y="2081561"/>
              <a:chExt cx="3017239" cy="3292064"/>
            </a:xfrm>
          </p:grpSpPr>
          <p:pic>
            <p:nvPicPr>
              <p:cNvPr id="14" name="Picture 13">
                <a:extLst>
                  <a:ext uri="{FF2B5EF4-FFF2-40B4-BE49-F238E27FC236}">
                    <a16:creationId xmlns:a16="http://schemas.microsoft.com/office/drawing/2014/main" id="{1955DCD6-FDB8-762D-9330-2A1DBB729428}"/>
                  </a:ext>
                </a:extLst>
              </p:cNvPr>
              <p:cNvPicPr>
                <a:picLocks noChangeAspect="1"/>
              </p:cNvPicPr>
              <p:nvPr/>
            </p:nvPicPr>
            <p:blipFill>
              <a:blip r:embed="rId5"/>
              <a:stretch>
                <a:fillRect/>
              </a:stretch>
            </p:blipFill>
            <p:spPr>
              <a:xfrm>
                <a:off x="5099592" y="2211051"/>
                <a:ext cx="3010161" cy="3162574"/>
              </a:xfrm>
              <a:prstGeom prst="rect">
                <a:avLst/>
              </a:prstGeom>
            </p:spPr>
          </p:pic>
          <p:pic>
            <p:nvPicPr>
              <p:cNvPr id="15" name="Picture 14">
                <a:extLst>
                  <a:ext uri="{FF2B5EF4-FFF2-40B4-BE49-F238E27FC236}">
                    <a16:creationId xmlns:a16="http://schemas.microsoft.com/office/drawing/2014/main" id="{BDB3ACCA-440B-9AA0-DA7D-E80C7F3181DB}"/>
                  </a:ext>
                </a:extLst>
              </p:cNvPr>
              <p:cNvPicPr>
                <a:picLocks noChangeAspect="1"/>
              </p:cNvPicPr>
              <p:nvPr/>
            </p:nvPicPr>
            <p:blipFill>
              <a:blip r:embed="rId4"/>
              <a:srcRect b="95234"/>
              <a:stretch/>
            </p:blipFill>
            <p:spPr>
              <a:xfrm>
                <a:off x="5106670" y="2081561"/>
                <a:ext cx="3010161" cy="150147"/>
              </a:xfrm>
              <a:prstGeom prst="rect">
                <a:avLst/>
              </a:prstGeom>
            </p:spPr>
          </p:pic>
        </p:grpSp>
      </p:grpSp>
    </p:spTree>
    <p:extLst>
      <p:ext uri="{BB962C8B-B14F-4D97-AF65-F5344CB8AC3E}">
        <p14:creationId xmlns:p14="http://schemas.microsoft.com/office/powerpoint/2010/main" val="151165433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2</TotalTime>
  <Words>198</Words>
  <Application>Microsoft Office PowerPoint</Application>
  <PresentationFormat>Widescreen</PresentationFormat>
  <Paragraphs>12</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2</cp:revision>
  <dcterms:created xsi:type="dcterms:W3CDTF">2025-07-08T14:17:36Z</dcterms:created>
  <dcterms:modified xsi:type="dcterms:W3CDTF">2025-07-16T12:52:47Z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